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96" r:id="rId21"/>
    <p:sldId id="29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7" r:id="rId35"/>
    <p:sldId id="298" r:id="rId36"/>
    <p:sldId id="299" r:id="rId37"/>
    <p:sldId id="300" r:id="rId38"/>
    <p:sldId id="301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3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6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8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7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54315-B27B-4D12-AD4C-9918E036D8F1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8A148-E793-41FB-86EE-F79B1C587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1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 of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bomasal</a:t>
            </a:r>
            <a:r>
              <a:rPr lang="en-US" dirty="0" smtClean="0"/>
              <a:t> </a:t>
            </a:r>
            <a:r>
              <a:rPr lang="en-US" dirty="0"/>
              <a:t>volvulus </a:t>
            </a:r>
            <a:r>
              <a:rPr lang="en-US" dirty="0" smtClean="0"/>
              <a:t>and LDA </a:t>
            </a:r>
            <a:r>
              <a:rPr lang="en-US" dirty="0"/>
              <a:t>were highest in January </a:t>
            </a:r>
            <a:r>
              <a:rPr lang="en-US" dirty="0" smtClean="0"/>
              <a:t>and March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Greater incidence of </a:t>
            </a:r>
            <a:r>
              <a:rPr lang="en-US" dirty="0"/>
              <a:t>the disease in the spring</a:t>
            </a:r>
          </a:p>
        </p:txBody>
      </p:sp>
    </p:spTree>
    <p:extLst>
      <p:ext uri="{BB962C8B-B14F-4D97-AF65-F5344CB8AC3E}">
        <p14:creationId xmlns:p14="http://schemas.microsoft.com/office/powerpoint/2010/main" val="33787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Influence of </a:t>
            </a:r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hange </a:t>
            </a:r>
            <a:r>
              <a:rPr lang="en-US" dirty="0"/>
              <a:t>from sunny, warm and dry days </a:t>
            </a:r>
            <a:r>
              <a:rPr lang="en-US" dirty="0" smtClean="0"/>
              <a:t>to cool</a:t>
            </a:r>
            <a:r>
              <a:rPr lang="en-US" dirty="0"/>
              <a:t>, overcast and humid days</a:t>
            </a:r>
          </a:p>
        </p:txBody>
      </p:sp>
      <p:pic>
        <p:nvPicPr>
          <p:cNvPr id="2050" name="Picture 2" descr="D:\me\alimentary tract\pics\DRY WEA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2019"/>
            <a:ext cx="392024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e\alimentary tract\pics\COOL HUMID WEA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60299"/>
            <a:ext cx="3685309" cy="245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91000" y="4633119"/>
            <a:ext cx="9906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0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Late pregnancy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Following parturition</a:t>
            </a:r>
            <a:r>
              <a:rPr lang="en-US" dirty="0"/>
              <a:t>, the rumen </a:t>
            </a:r>
            <a:r>
              <a:rPr lang="en-US" dirty="0" smtClean="0"/>
              <a:t>subsides, trapping </a:t>
            </a:r>
            <a:r>
              <a:rPr lang="en-US" dirty="0"/>
              <a:t>the abomasum, especially if it </a:t>
            </a:r>
            <a:r>
              <a:rPr lang="en-US" dirty="0" smtClean="0"/>
              <a:t>is atonic </a:t>
            </a:r>
            <a:r>
              <a:rPr lang="en-US" dirty="0"/>
              <a:t>or distended with </a:t>
            </a:r>
            <a:r>
              <a:rPr lang="en-US" dirty="0" smtClean="0"/>
              <a:t>feed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eeding </a:t>
            </a:r>
            <a:r>
              <a:rPr lang="en-US" dirty="0"/>
              <a:t>a high-roughage </a:t>
            </a:r>
            <a:r>
              <a:rPr lang="en-US" dirty="0" smtClean="0"/>
              <a:t>diet, containing </a:t>
            </a:r>
            <a:r>
              <a:rPr lang="en-US" dirty="0"/>
              <a:t>at least 17% crude </a:t>
            </a:r>
            <a:r>
              <a:rPr lang="en-US" dirty="0" smtClean="0"/>
              <a:t>fiber, immediately </a:t>
            </a:r>
            <a:r>
              <a:rPr lang="en-US" dirty="0"/>
              <a:t>prior to parturition is </a:t>
            </a:r>
            <a:r>
              <a:rPr lang="en-US" dirty="0" smtClean="0"/>
              <a:t>a commonly </a:t>
            </a:r>
            <a:r>
              <a:rPr lang="en-US" dirty="0"/>
              <a:t>recommended and </a:t>
            </a:r>
            <a:r>
              <a:rPr lang="en-US" dirty="0" smtClean="0"/>
              <a:t>successful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46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Cows with an LDA are more likely </a:t>
            </a:r>
            <a:r>
              <a:rPr lang="en-US" dirty="0" smtClean="0"/>
              <a:t>to have </a:t>
            </a:r>
            <a:r>
              <a:rPr lang="en-US" dirty="0"/>
              <a:t>had retained placenta, </a:t>
            </a:r>
            <a:r>
              <a:rPr lang="en-US" dirty="0" smtClean="0"/>
              <a:t>ketosis, stillborn </a:t>
            </a:r>
            <a:r>
              <a:rPr lang="en-US" dirty="0"/>
              <a:t>calf, </a:t>
            </a:r>
            <a:r>
              <a:rPr lang="en-US" dirty="0" err="1"/>
              <a:t>metritis</a:t>
            </a:r>
            <a:r>
              <a:rPr lang="en-US" dirty="0"/>
              <a:t>, twins or </a:t>
            </a:r>
            <a:r>
              <a:rPr lang="en-US" dirty="0" smtClean="0"/>
              <a:t>parturient paresis </a:t>
            </a:r>
            <a:r>
              <a:rPr lang="en-US" dirty="0"/>
              <a:t>than control </a:t>
            </a:r>
            <a:r>
              <a:rPr lang="en-US" dirty="0" smtClean="0"/>
              <a:t>cows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3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Pre-existing subclinical ketosis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AST, serum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milk </a:t>
            </a:r>
            <a:r>
              <a:rPr lang="en-US" dirty="0" smtClean="0"/>
              <a:t>BHB </a:t>
            </a:r>
            <a:r>
              <a:rPr lang="en-US" dirty="0"/>
              <a:t>and </a:t>
            </a:r>
            <a:r>
              <a:rPr lang="en-US" dirty="0" smtClean="0"/>
              <a:t>milk Fat/Protein</a:t>
            </a:r>
            <a:endParaRPr lang="en-US" dirty="0"/>
          </a:p>
          <a:p>
            <a:r>
              <a:rPr lang="en-US" dirty="0" smtClean="0"/>
              <a:t>Two milk ketone </a:t>
            </a:r>
            <a:r>
              <a:rPr lang="en-US" dirty="0"/>
              <a:t>tests as predictors of LDA in </a:t>
            </a:r>
            <a:r>
              <a:rPr lang="en-US" dirty="0" smtClean="0"/>
              <a:t>dairy cows </a:t>
            </a:r>
            <a:r>
              <a:rPr lang="en-US" dirty="0"/>
              <a:t>within 2 weeks of </a:t>
            </a:r>
            <a:r>
              <a:rPr lang="en-US" dirty="0" smtClean="0"/>
              <a:t>parturition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D:\me\alimentary tract\pics\BHBCompon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60234"/>
            <a:ext cx="4618037" cy="329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03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Hypocalcemia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/>
              <a:t>Blood calcium levels affect </a:t>
            </a:r>
            <a:r>
              <a:rPr lang="en-US" dirty="0" err="1"/>
              <a:t>abomasal</a:t>
            </a:r>
            <a:r>
              <a:rPr lang="en-US" dirty="0"/>
              <a:t> </a:t>
            </a:r>
            <a:r>
              <a:rPr lang="en-US" dirty="0" smtClean="0"/>
              <a:t>motility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Controversial</a:t>
            </a:r>
          </a:p>
        </p:txBody>
      </p:sp>
    </p:spTree>
    <p:extLst>
      <p:ext uri="{BB962C8B-B14F-4D97-AF65-F5344CB8AC3E}">
        <p14:creationId xmlns:p14="http://schemas.microsoft.com/office/powerpoint/2010/main" val="184734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Metabolic predictors of </a:t>
            </a:r>
            <a:r>
              <a:rPr lang="en-US" dirty="0" smtClean="0"/>
              <a:t>LDA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Prepartum</a:t>
            </a:r>
            <a:r>
              <a:rPr lang="en-US" dirty="0" smtClean="0"/>
              <a:t>: Non-esterified </a:t>
            </a:r>
            <a:r>
              <a:rPr lang="en-US" dirty="0"/>
              <a:t>fatty acids (NEFA)</a:t>
            </a:r>
          </a:p>
          <a:p>
            <a:endParaRPr lang="en-US" dirty="0" smtClean="0"/>
          </a:p>
          <a:p>
            <a:r>
              <a:rPr lang="en-US" dirty="0" smtClean="0"/>
              <a:t>Postpartum beta-</a:t>
            </a:r>
            <a:r>
              <a:rPr lang="en-US" dirty="0" err="1" smtClean="0"/>
              <a:t>hydroxybutyrate</a:t>
            </a:r>
            <a:r>
              <a:rPr lang="en-US" dirty="0" smtClean="0"/>
              <a:t> (BHB)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strategic use </a:t>
            </a:r>
            <a:r>
              <a:rPr lang="en-US" dirty="0" smtClean="0"/>
              <a:t>of metabolic </a:t>
            </a:r>
            <a:r>
              <a:rPr lang="en-US" dirty="0"/>
              <a:t>tests to monitor transition </a:t>
            </a:r>
            <a:r>
              <a:rPr lang="en-US" dirty="0" smtClean="0"/>
              <a:t>dairy cows </a:t>
            </a:r>
            <a:r>
              <a:rPr lang="en-US" dirty="0"/>
              <a:t>should focus on </a:t>
            </a:r>
            <a:r>
              <a:rPr lang="en-US" dirty="0">
                <a:solidFill>
                  <a:srgbClr val="FF0000"/>
                </a:solidFill>
              </a:rPr>
              <a:t>NEFA</a:t>
            </a:r>
            <a:r>
              <a:rPr lang="en-US" dirty="0"/>
              <a:t> in the </a:t>
            </a:r>
            <a:r>
              <a:rPr lang="en-US" dirty="0" smtClean="0"/>
              <a:t>last week </a:t>
            </a:r>
            <a:r>
              <a:rPr lang="en-US" dirty="0" err="1"/>
              <a:t>prepartum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BHB</a:t>
            </a:r>
            <a:r>
              <a:rPr lang="en-US" dirty="0" smtClean="0"/>
              <a:t> in </a:t>
            </a:r>
            <a:r>
              <a:rPr lang="en-US" dirty="0"/>
              <a:t>the first week postpartum</a:t>
            </a:r>
          </a:p>
        </p:txBody>
      </p:sp>
    </p:spTree>
    <p:extLst>
      <p:ext uri="{BB962C8B-B14F-4D97-AF65-F5344CB8AC3E}">
        <p14:creationId xmlns:p14="http://schemas.microsoft.com/office/powerpoint/2010/main" val="12381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Economic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458200" cy="5181600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ost </a:t>
            </a:r>
            <a:r>
              <a:rPr lang="en-US" dirty="0"/>
              <a:t>milk production during </a:t>
            </a:r>
            <a:r>
              <a:rPr lang="en-US" dirty="0" smtClean="0"/>
              <a:t>the illness </a:t>
            </a:r>
          </a:p>
          <a:p>
            <a:endParaRPr lang="en-US" dirty="0" smtClean="0"/>
          </a:p>
          <a:p>
            <a:r>
              <a:rPr lang="en-US" dirty="0" smtClean="0"/>
              <a:t>Cost of </a:t>
            </a:r>
            <a:r>
              <a:rPr lang="en-US" dirty="0"/>
              <a:t>the </a:t>
            </a:r>
            <a:r>
              <a:rPr lang="en-US" dirty="0" smtClean="0"/>
              <a:t>surgery</a:t>
            </a:r>
          </a:p>
          <a:p>
            <a:endParaRPr lang="en-US" dirty="0" smtClean="0"/>
          </a:p>
          <a:p>
            <a:r>
              <a:rPr lang="en-US" dirty="0" smtClean="0"/>
              <a:t>Cows </a:t>
            </a:r>
            <a:r>
              <a:rPr lang="en-US" dirty="0"/>
              <a:t>with </a:t>
            </a:r>
            <a:r>
              <a:rPr lang="en-US" dirty="0" smtClean="0"/>
              <a:t>LDA are </a:t>
            </a:r>
            <a:r>
              <a:rPr lang="en-US" dirty="0"/>
              <a:t>more likely to be removed from </a:t>
            </a:r>
            <a:r>
              <a:rPr lang="en-US" dirty="0" smtClean="0"/>
              <a:t>the herd</a:t>
            </a:r>
          </a:p>
          <a:p>
            <a:endParaRPr lang="en-US" dirty="0" smtClean="0"/>
          </a:p>
          <a:p>
            <a:r>
              <a:rPr lang="en-US" dirty="0" smtClean="0"/>
              <a:t>Low </a:t>
            </a:r>
            <a:r>
              <a:rPr lang="en-US" dirty="0"/>
              <a:t>milk production is </a:t>
            </a:r>
            <a:r>
              <a:rPr lang="en-US" dirty="0" smtClean="0"/>
              <a:t>a common </a:t>
            </a:r>
            <a:r>
              <a:rPr lang="en-US" dirty="0"/>
              <a:t>reason for removal of cows </a:t>
            </a:r>
            <a:r>
              <a:rPr lang="en-US" dirty="0" smtClean="0"/>
              <a:t>with LDA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/>
              <a:t>PATHOGENESIS</a:t>
            </a:r>
          </a:p>
        </p:txBody>
      </p:sp>
    </p:spTree>
    <p:extLst>
      <p:ext uri="{BB962C8B-B14F-4D97-AF65-F5344CB8AC3E}">
        <p14:creationId xmlns:p14="http://schemas.microsoft.com/office/powerpoint/2010/main" val="522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 smtClean="0"/>
              <a:t>Reduce the rumen </a:t>
            </a:r>
            <a:r>
              <a:rPr lang="en-US" dirty="0"/>
              <a:t>volume by one-third at the end </a:t>
            </a:r>
            <a:r>
              <a:rPr lang="en-US" dirty="0" smtClean="0"/>
              <a:t>of gestation</a:t>
            </a:r>
          </a:p>
          <a:p>
            <a:r>
              <a:rPr lang="en-US" dirty="0"/>
              <a:t>This also forces the </a:t>
            </a:r>
            <a:r>
              <a:rPr lang="en-US" dirty="0" smtClean="0"/>
              <a:t>abomasum forward </a:t>
            </a:r>
            <a:r>
              <a:rPr lang="en-US" dirty="0"/>
              <a:t>and slightly to the left side of </a:t>
            </a:r>
            <a:r>
              <a:rPr lang="en-US" dirty="0" smtClean="0"/>
              <a:t>the abdomen</a:t>
            </a:r>
          </a:p>
          <a:p>
            <a:r>
              <a:rPr lang="en-US" dirty="0"/>
              <a:t>After </a:t>
            </a:r>
            <a:r>
              <a:rPr lang="en-US" dirty="0" smtClean="0"/>
              <a:t>calving</a:t>
            </a:r>
          </a:p>
          <a:p>
            <a:r>
              <a:rPr lang="en-US" dirty="0"/>
              <a:t>A decline in plasma concentration </a:t>
            </a:r>
            <a:r>
              <a:rPr lang="en-US" dirty="0" smtClean="0"/>
              <a:t>of calcium </a:t>
            </a:r>
            <a:r>
              <a:rPr lang="en-US" dirty="0"/>
              <a:t>around the time of </a:t>
            </a:r>
            <a:r>
              <a:rPr lang="en-US" dirty="0" smtClean="0"/>
              <a:t>parturition</a:t>
            </a:r>
          </a:p>
          <a:p>
            <a:r>
              <a:rPr lang="en-US" dirty="0" err="1" smtClean="0"/>
              <a:t>Ruminal</a:t>
            </a:r>
            <a:r>
              <a:rPr lang="en-US" dirty="0" smtClean="0"/>
              <a:t> raft depth</a:t>
            </a:r>
          </a:p>
          <a:p>
            <a:endParaRPr lang="en-US" dirty="0"/>
          </a:p>
        </p:txBody>
      </p:sp>
      <p:pic>
        <p:nvPicPr>
          <p:cNvPr id="1026" name="Picture 2" descr="D:\me\alimentary tract\pics\32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278604"/>
            <a:ext cx="3562350" cy="20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69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در مراجعه به یک گاوداری صنعتی یکی از گاوهای پرتولید و خوب گاوداری، حدوداً 3 هفته پس از زایش علایمی نظیر کاهش دریافت ماده غذایی و همچنین کاهش تولید را نشان می داد. علایم حیاتی حیوان طبیعی بود و تنها موردی که جلب نظر می کرد این بود که صداهای شکمبه را در قسمت جلویی تهیگاه چپ نمی توانستیم بشنویم و بجای آن در آن محدوده صداهایی با طنین زنگی چه در شنود عادی و چه در دقه می شنیدیم. تشخیص چیست؟ راه درمان و پیشگیری را بنویسید.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71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me\alimentary tract\pics\rumen &amp; abomasum sizes-calf &amp; adult o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93951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me\alimentary tract\pics\jvs-13-437-g001-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2312"/>
            <a:ext cx="7142011" cy="65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248400"/>
          </a:xfrm>
        </p:spPr>
        <p:txBody>
          <a:bodyPr/>
          <a:lstStyle/>
          <a:p>
            <a:r>
              <a:rPr lang="en-US" dirty="0"/>
              <a:t>Atonic gas-filled abomasum becomes displaced under the rumen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Floaters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D:\me\alimentary tract\pics\DA Fig 2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2447"/>
            <a:ext cx="2274426" cy="258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me\alimentary tract\pics\DA Fig 1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26" y="1372447"/>
            <a:ext cx="2207483" cy="250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274426" y="2639714"/>
            <a:ext cx="1143000" cy="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24909" y="2667423"/>
            <a:ext cx="699691" cy="0"/>
          </a:xfrm>
          <a:prstGeom prst="straightConnector1">
            <a:avLst/>
          </a:prstGeom>
          <a:ln w="635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4" descr="animtd abomasum movi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52164"/>
            <a:ext cx="2590800" cy="283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2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324600"/>
          </a:xfrm>
        </p:spPr>
        <p:txBody>
          <a:bodyPr/>
          <a:lstStyle/>
          <a:p>
            <a:r>
              <a:rPr lang="en-US" dirty="0"/>
              <a:t>In cows with an LDA and high </a:t>
            </a:r>
            <a:r>
              <a:rPr lang="en-US" dirty="0" smtClean="0"/>
              <a:t>concentrations of </a:t>
            </a:r>
            <a:r>
              <a:rPr lang="en-US" dirty="0"/>
              <a:t>blood glucose and </a:t>
            </a:r>
            <a:r>
              <a:rPr lang="en-US" dirty="0" smtClean="0"/>
              <a:t>insulin, the </a:t>
            </a:r>
            <a:r>
              <a:rPr lang="en-US" dirty="0" err="1"/>
              <a:t>myoelectrical</a:t>
            </a:r>
            <a:r>
              <a:rPr lang="en-US" dirty="0"/>
              <a:t> activity of the </a:t>
            </a:r>
            <a:r>
              <a:rPr lang="en-US" dirty="0" smtClean="0"/>
              <a:t>abomasum was reduced</a:t>
            </a:r>
          </a:p>
          <a:p>
            <a:endParaRPr lang="en-US" dirty="0"/>
          </a:p>
          <a:p>
            <a:r>
              <a:rPr lang="en-US" dirty="0"/>
              <a:t>Compression by the rumen of </a:t>
            </a:r>
            <a:r>
              <a:rPr lang="en-US" dirty="0" smtClean="0"/>
              <a:t>the impounded </a:t>
            </a:r>
            <a:r>
              <a:rPr lang="en-US" dirty="0"/>
              <a:t>part of the </a:t>
            </a:r>
            <a:r>
              <a:rPr lang="en-US" dirty="0" smtClean="0"/>
              <a:t>abomasum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D:\me\alimentary tract\pics\dec-nut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82202"/>
            <a:ext cx="4918364" cy="34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6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/>
              <a:t>The obstruction of </a:t>
            </a:r>
            <a:r>
              <a:rPr lang="en-US" dirty="0" smtClean="0"/>
              <a:t>the displaced </a:t>
            </a:r>
            <a:r>
              <a:rPr lang="en-US" dirty="0"/>
              <a:t>segment is </a:t>
            </a:r>
            <a:r>
              <a:rPr lang="en-US" dirty="0" smtClean="0"/>
              <a:t>incomplete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mild metabolic alkalosis with </a:t>
            </a:r>
            <a:r>
              <a:rPr lang="en-US" dirty="0" err="1" smtClean="0"/>
              <a:t>hypochloremia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hypokalemia are </a:t>
            </a:r>
            <a:r>
              <a:rPr lang="en-US" dirty="0" smtClean="0"/>
              <a:t>common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dirty="0"/>
              <a:t>CLINICAL FINDINGS</a:t>
            </a:r>
          </a:p>
        </p:txBody>
      </p:sp>
    </p:spTree>
    <p:extLst>
      <p:ext uri="{BB962C8B-B14F-4D97-AF65-F5344CB8AC3E}">
        <p14:creationId xmlns:p14="http://schemas.microsoft.com/office/powerpoint/2010/main" val="890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 appearance and ketosis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Inappetence</a:t>
            </a:r>
            <a:r>
              <a:rPr lang="en-US" dirty="0" smtClean="0"/>
              <a:t>, sometimes </a:t>
            </a:r>
            <a:r>
              <a:rPr lang="en-US" dirty="0"/>
              <a:t>almost </a:t>
            </a:r>
            <a:r>
              <a:rPr lang="en-US" dirty="0" smtClean="0"/>
              <a:t>complete anorexia</a:t>
            </a:r>
            <a:r>
              <a:rPr lang="en-US" dirty="0"/>
              <a:t>, a marked drop in milk </a:t>
            </a:r>
            <a:r>
              <a:rPr lang="en-US" dirty="0" smtClean="0"/>
              <a:t>production and </a:t>
            </a:r>
            <a:r>
              <a:rPr lang="en-US" dirty="0"/>
              <a:t>varying degrees of </a:t>
            </a:r>
            <a:r>
              <a:rPr lang="en-US" dirty="0" smtClean="0"/>
              <a:t>ketosis</a:t>
            </a:r>
          </a:p>
          <a:p>
            <a:r>
              <a:rPr lang="en-US" dirty="0" smtClean="0"/>
              <a:t>Diagnosis </a:t>
            </a:r>
            <a:r>
              <a:rPr lang="en-US" dirty="0"/>
              <a:t>an LDA that was treated </a:t>
            </a:r>
            <a:r>
              <a:rPr lang="en-US" dirty="0" smtClean="0"/>
              <a:t>for ketosis</a:t>
            </a:r>
            <a:r>
              <a:rPr lang="en-US" dirty="0"/>
              <a:t>, improved for a few days and </a:t>
            </a:r>
            <a:r>
              <a:rPr lang="en-US" dirty="0" smtClean="0"/>
              <a:t>then relapsed</a:t>
            </a:r>
          </a:p>
          <a:p>
            <a:r>
              <a:rPr lang="en-US" dirty="0"/>
              <a:t>S</a:t>
            </a:r>
            <a:r>
              <a:rPr lang="en-US" dirty="0" smtClean="0"/>
              <a:t>lab-sided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T/H/R</a:t>
            </a:r>
            <a:endParaRPr lang="en-US" dirty="0"/>
          </a:p>
        </p:txBody>
      </p:sp>
      <p:pic>
        <p:nvPicPr>
          <p:cNvPr id="6146" name="Picture 2" descr="D:\me\alimentary tract\pics\slab side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610" y="3824229"/>
            <a:ext cx="4469390" cy="33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89038"/>
          </a:xfrm>
        </p:spPr>
        <p:txBody>
          <a:bodyPr>
            <a:normAutofit fontScale="90000"/>
          </a:bodyPr>
          <a:lstStyle/>
          <a:p>
            <a:r>
              <a:rPr lang="en-US" dirty="0"/>
              <a:t>Status of </a:t>
            </a:r>
            <a:r>
              <a:rPr lang="en-US" dirty="0" err="1"/>
              <a:t>reticulorumen</a:t>
            </a:r>
            <a:r>
              <a:rPr lang="en-US" dirty="0"/>
              <a:t> </a:t>
            </a:r>
            <a:r>
              <a:rPr lang="en-US" dirty="0" smtClean="0"/>
              <a:t>an spontaneous </a:t>
            </a:r>
            <a:r>
              <a:rPr lang="en-US" dirty="0" err="1"/>
              <a:t>abomasal</a:t>
            </a:r>
            <a:r>
              <a:rPr lang="en-US" dirty="0"/>
              <a:t>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4156"/>
            <a:ext cx="8229600" cy="4525963"/>
          </a:xfrm>
        </p:spPr>
        <p:txBody>
          <a:bodyPr/>
          <a:lstStyle/>
          <a:p>
            <a:r>
              <a:rPr lang="en-US" dirty="0" err="1"/>
              <a:t>Ruminal</a:t>
            </a:r>
            <a:r>
              <a:rPr lang="en-US" dirty="0"/>
              <a:t> movements are </a:t>
            </a:r>
            <a:r>
              <a:rPr lang="en-US" dirty="0" smtClean="0"/>
              <a:t>commonly present </a:t>
            </a:r>
            <a:r>
              <a:rPr lang="en-US" dirty="0"/>
              <a:t>but decreased in frequency </a:t>
            </a:r>
            <a:r>
              <a:rPr lang="en-US" dirty="0" smtClean="0"/>
              <a:t>and intensity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rumen sounds </a:t>
            </a:r>
            <a:r>
              <a:rPr lang="en-US" dirty="0" smtClean="0"/>
              <a:t>may not </a:t>
            </a:r>
            <a:r>
              <a:rPr lang="en-US" dirty="0"/>
              <a:t>be audible over an area anterior to </a:t>
            </a:r>
            <a:r>
              <a:rPr lang="en-US" dirty="0" smtClean="0"/>
              <a:t>the fossa</a:t>
            </a:r>
            <a:endParaRPr lang="en-US" dirty="0"/>
          </a:p>
        </p:txBody>
      </p:sp>
      <p:pic>
        <p:nvPicPr>
          <p:cNvPr id="7170" name="Picture 2" descr="D:\me\alimentary tract\pics\ASCULTATION LDA .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917" y="3767138"/>
            <a:ext cx="4525184" cy="30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2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6172200"/>
          </a:xfrm>
        </p:spPr>
        <p:txBody>
          <a:bodyPr/>
          <a:lstStyle/>
          <a:p>
            <a:r>
              <a:rPr lang="en-US" dirty="0"/>
              <a:t>Auscultation of an </a:t>
            </a:r>
            <a:r>
              <a:rPr lang="en-US" dirty="0" smtClean="0"/>
              <a:t>area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D:\me\alimentary tract\pics\351668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09650"/>
            <a:ext cx="6985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038600" y="1905000"/>
            <a:ext cx="2286000" cy="172402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181600" y="2286000"/>
            <a:ext cx="0" cy="1219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29200" y="2286000"/>
            <a:ext cx="0" cy="1219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876800" y="2286000"/>
            <a:ext cx="0" cy="1219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48200" y="2355273"/>
            <a:ext cx="0" cy="1219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8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/>
              <a:t>Rectal </a:t>
            </a:r>
            <a:r>
              <a:rPr lang="en-US" dirty="0" smtClean="0"/>
              <a:t>examination</a:t>
            </a:r>
          </a:p>
          <a:p>
            <a:r>
              <a:rPr lang="en-US" dirty="0"/>
              <a:t>Secondary ketosis </a:t>
            </a:r>
            <a:r>
              <a:rPr lang="en-US" dirty="0" smtClean="0"/>
              <a:t>and </a:t>
            </a:r>
            <a:r>
              <a:rPr lang="en-US" dirty="0"/>
              <a:t>fatty </a:t>
            </a:r>
            <a:r>
              <a:rPr lang="en-US" dirty="0" smtClean="0"/>
              <a:t>liver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Atrial </a:t>
            </a:r>
            <a:r>
              <a:rPr lang="en-US" dirty="0" smtClean="0"/>
              <a:t>fibrillation</a:t>
            </a:r>
          </a:p>
          <a:p>
            <a:r>
              <a:rPr lang="en-US" dirty="0"/>
              <a:t>Course </a:t>
            </a:r>
            <a:r>
              <a:rPr lang="en-US" dirty="0" smtClean="0"/>
              <a:t>of LDA</a:t>
            </a:r>
            <a:endParaRPr lang="en-US" dirty="0"/>
          </a:p>
        </p:txBody>
      </p:sp>
      <p:pic>
        <p:nvPicPr>
          <p:cNvPr id="9218" name="Picture 2" descr="D:\me\alimentary tract\pics\atrial fibri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5" y="4800600"/>
            <a:ext cx="5029200" cy="18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me\alimentary tract\pics\fat c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56459"/>
            <a:ext cx="4458855" cy="33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2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LEFT-SIDE DISPLACEMENT OF THE</a:t>
            </a:r>
            <a:br>
              <a:rPr lang="en-US" dirty="0"/>
            </a:br>
            <a:r>
              <a:rPr lang="en-US" dirty="0" smtClean="0"/>
              <a:t>ABOMASUM (LDA)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/>
              <a:t>CLINICAL PATHOLOGY</a:t>
            </a:r>
          </a:p>
        </p:txBody>
      </p:sp>
    </p:spTree>
    <p:extLst>
      <p:ext uri="{BB962C8B-B14F-4D97-AF65-F5344CB8AC3E}">
        <p14:creationId xmlns:p14="http://schemas.microsoft.com/office/powerpoint/2010/main" val="28904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/>
              <a:t>Hemogram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No </a:t>
            </a:r>
            <a:r>
              <a:rPr lang="en-US" dirty="0"/>
              <a:t>marked changes in </a:t>
            </a:r>
            <a:r>
              <a:rPr lang="en-US" dirty="0" smtClean="0"/>
              <a:t>the </a:t>
            </a:r>
            <a:r>
              <a:rPr lang="en-US" dirty="0" err="1" smtClean="0"/>
              <a:t>hemogram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moderate to </a:t>
            </a:r>
            <a:r>
              <a:rPr lang="en-US" dirty="0"/>
              <a:t>severe </a:t>
            </a:r>
            <a:r>
              <a:rPr lang="en-US" dirty="0" err="1" smtClean="0"/>
              <a:t>ketonuria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Mild </a:t>
            </a:r>
            <a:r>
              <a:rPr lang="en-US" dirty="0" err="1" smtClean="0"/>
              <a:t>hemoconcentration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mild </a:t>
            </a:r>
            <a:r>
              <a:rPr lang="en-US" dirty="0"/>
              <a:t>metabolic alkalosis with slight </a:t>
            </a:r>
            <a:r>
              <a:rPr lang="en-US" dirty="0" err="1" smtClean="0"/>
              <a:t>hypochloremia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hypokalemia</a:t>
            </a:r>
          </a:p>
        </p:txBody>
      </p:sp>
    </p:spTree>
    <p:extLst>
      <p:ext uri="{BB962C8B-B14F-4D97-AF65-F5344CB8AC3E}">
        <p14:creationId xmlns:p14="http://schemas.microsoft.com/office/powerpoint/2010/main" val="226684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6"/>
            <a:ext cx="8229600" cy="1143000"/>
          </a:xfrm>
        </p:spPr>
        <p:txBody>
          <a:bodyPr/>
          <a:lstStyle/>
          <a:p>
            <a:r>
              <a:rPr lang="en-US" dirty="0"/>
              <a:t>Serum biochemistry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Ketosis</a:t>
            </a:r>
          </a:p>
          <a:p>
            <a:r>
              <a:rPr lang="en-US" dirty="0"/>
              <a:t>AST and </a:t>
            </a:r>
            <a:r>
              <a:rPr lang="en-US" dirty="0" smtClean="0"/>
              <a:t>BHB</a:t>
            </a:r>
          </a:p>
          <a:p>
            <a:r>
              <a:rPr lang="en-US" dirty="0"/>
              <a:t>In cows with fatty liver, </a:t>
            </a:r>
            <a:r>
              <a:rPr lang="en-US" dirty="0" err="1" smtClean="0"/>
              <a:t>plasmal</a:t>
            </a:r>
            <a:r>
              <a:rPr lang="en-US" dirty="0"/>
              <a:t> </a:t>
            </a:r>
            <a:r>
              <a:rPr lang="en-US" dirty="0" smtClean="0"/>
              <a:t>lipoprotein </a:t>
            </a:r>
            <a:r>
              <a:rPr lang="en-US" dirty="0"/>
              <a:t>concentrations are </a:t>
            </a:r>
            <a:r>
              <a:rPr lang="en-US" dirty="0" smtClean="0"/>
              <a:t>decreased</a:t>
            </a:r>
          </a:p>
          <a:p>
            <a:r>
              <a:rPr lang="en-US" dirty="0" smtClean="0"/>
              <a:t>Decreased level of apo-100  and apoA-1</a:t>
            </a:r>
          </a:p>
          <a:p>
            <a:r>
              <a:rPr lang="en-US" dirty="0"/>
              <a:t>Dairy cows with LDA </a:t>
            </a:r>
            <a:r>
              <a:rPr lang="en-US" dirty="0" smtClean="0"/>
              <a:t>: low </a:t>
            </a:r>
            <a:r>
              <a:rPr lang="en-US" dirty="0"/>
              <a:t>plasma and liver </a:t>
            </a:r>
            <a:r>
              <a:rPr lang="el-GR" dirty="0" smtClean="0"/>
              <a:t>α</a:t>
            </a:r>
            <a:r>
              <a:rPr lang="en-US" dirty="0" smtClean="0"/>
              <a:t>-</a:t>
            </a:r>
            <a:r>
              <a:rPr lang="en-US" dirty="0" err="1" smtClean="0"/>
              <a:t>tocopherol</a:t>
            </a:r>
            <a:endParaRPr lang="en-US" dirty="0" smtClean="0"/>
          </a:p>
          <a:p>
            <a:r>
              <a:rPr lang="en-US" dirty="0" smtClean="0"/>
              <a:t>Plasma </a:t>
            </a:r>
            <a:r>
              <a:rPr lang="en-US" dirty="0"/>
              <a:t>vitamin E values may decrease </a:t>
            </a:r>
            <a:r>
              <a:rPr lang="en-US" dirty="0" smtClean="0"/>
              <a:t>in cows </a:t>
            </a:r>
            <a:r>
              <a:rPr lang="en-US" dirty="0"/>
              <a:t>with increased liver </a:t>
            </a:r>
            <a:r>
              <a:rPr lang="en-US" dirty="0" smtClean="0"/>
              <a:t>triglyceride content</a:t>
            </a:r>
          </a:p>
          <a:p>
            <a:r>
              <a:rPr lang="en-US" dirty="0"/>
              <a:t>M</a:t>
            </a:r>
            <a:r>
              <a:rPr lang="en-US" dirty="0" smtClean="0"/>
              <a:t>ild </a:t>
            </a:r>
            <a:r>
              <a:rPr lang="en-US" dirty="0" err="1"/>
              <a:t>hypocalcemia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21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636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Cowside</a:t>
            </a:r>
            <a:r>
              <a:rPr lang="en-US" dirty="0"/>
              <a:t> tests of milk and </a:t>
            </a:r>
            <a:r>
              <a:rPr lang="en-US" dirty="0" smtClean="0"/>
              <a:t>urinary ketones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67200" cy="5410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Ketolac</a:t>
            </a:r>
            <a:r>
              <a:rPr lang="en-US" dirty="0" smtClean="0"/>
              <a:t> </a:t>
            </a:r>
            <a:r>
              <a:rPr lang="en-US" dirty="0"/>
              <a:t>test strip were highly sensitive </a:t>
            </a:r>
            <a:r>
              <a:rPr lang="en-US" dirty="0" smtClean="0"/>
              <a:t>for the </a:t>
            </a:r>
            <a:r>
              <a:rPr lang="en-US" dirty="0"/>
              <a:t>detection of subclinical ketosis </a:t>
            </a:r>
            <a:r>
              <a:rPr lang="en-US" dirty="0" smtClean="0"/>
              <a:t>when used </a:t>
            </a:r>
            <a:r>
              <a:rPr lang="en-US" dirty="0"/>
              <a:t>in </a:t>
            </a:r>
            <a:r>
              <a:rPr lang="en-US" dirty="0" smtClean="0"/>
              <a:t>milk</a:t>
            </a:r>
          </a:p>
          <a:p>
            <a:endParaRPr lang="en-US" dirty="0"/>
          </a:p>
          <a:p>
            <a:r>
              <a:rPr lang="en-US" dirty="0"/>
              <a:t>Urine ketones: </a:t>
            </a:r>
            <a:r>
              <a:rPr lang="en-US" dirty="0" err="1" smtClean="0"/>
              <a:t>Ketostix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3" name="Picture 3" descr="D:\me\alimentary tract\pics\milk keton test str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1633415" cy="27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me\alimentary tract\pics\Ketosti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28903"/>
            <a:ext cx="2822170" cy="28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/>
              <a:t>Abomasocentesis</a:t>
            </a:r>
            <a:endParaRPr lang="en-US" dirty="0"/>
          </a:p>
        </p:txBody>
      </p:sp>
      <p:pic>
        <p:nvPicPr>
          <p:cNvPr id="11266" name="Picture 2" descr="D:\me\alimentary tract\pics\l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6" y="838200"/>
            <a:ext cx="776299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5638800"/>
            <a:ext cx="7543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10th or 11th intercostal </a:t>
            </a:r>
            <a:r>
              <a:rPr lang="en-US" dirty="0" smtClean="0">
                <a:solidFill>
                  <a:srgbClr val="FF0000"/>
                </a:solidFill>
              </a:rPr>
              <a:t>space in the middle third of the abdominal wall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0" y="2514600"/>
            <a:ext cx="914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05200" y="3352800"/>
            <a:ext cx="76200" cy="2286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indigestion</a:t>
            </a:r>
          </a:p>
          <a:p>
            <a:r>
              <a:rPr lang="en-US" dirty="0"/>
              <a:t>Primary </a:t>
            </a:r>
            <a:r>
              <a:rPr lang="en-US" dirty="0" smtClean="0"/>
              <a:t>ketosis</a:t>
            </a:r>
          </a:p>
          <a:p>
            <a:r>
              <a:rPr lang="en-US" dirty="0" smtClean="0"/>
              <a:t>TRP</a:t>
            </a:r>
          </a:p>
          <a:p>
            <a:r>
              <a:rPr lang="en-US" dirty="0" err="1"/>
              <a:t>Vagus</a:t>
            </a:r>
            <a:r>
              <a:rPr lang="en-US" dirty="0"/>
              <a:t> </a:t>
            </a:r>
            <a:r>
              <a:rPr lang="en-US" dirty="0" smtClean="0"/>
              <a:t>indigestion</a:t>
            </a:r>
          </a:p>
          <a:p>
            <a:r>
              <a:rPr lang="en-US" dirty="0"/>
              <a:t>Fat cow syndrome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8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Open surgical </a:t>
            </a:r>
            <a:r>
              <a:rPr lang="en-US" dirty="0" smtClean="0">
                <a:solidFill>
                  <a:srgbClr val="C00000"/>
                </a:solidFill>
              </a:rPr>
              <a:t>techniques</a:t>
            </a:r>
          </a:p>
          <a:p>
            <a:r>
              <a:rPr lang="en-US" dirty="0">
                <a:solidFill>
                  <a:srgbClr val="C00000"/>
                </a:solidFill>
              </a:rPr>
              <a:t>Closed suture </a:t>
            </a:r>
            <a:r>
              <a:rPr lang="en-US" dirty="0" smtClean="0">
                <a:solidFill>
                  <a:srgbClr val="C00000"/>
                </a:solidFill>
              </a:rPr>
              <a:t>techniques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Treatment </a:t>
            </a:r>
            <a:r>
              <a:rPr lang="en-US" dirty="0">
                <a:solidFill>
                  <a:srgbClr val="C00000"/>
                </a:solidFill>
              </a:rPr>
              <a:t>of ketosis: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Parenteral dextrose and oral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propylene glycol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Rumen </a:t>
            </a:r>
            <a:r>
              <a:rPr lang="en-US" dirty="0" err="1" smtClean="0">
                <a:solidFill>
                  <a:srgbClr val="C00000"/>
                </a:solidFill>
              </a:rPr>
              <a:t>transfaunation</a:t>
            </a:r>
            <a:r>
              <a:rPr lang="en-US" dirty="0" smtClean="0">
                <a:solidFill>
                  <a:srgbClr val="C00000"/>
                </a:solidFill>
              </a:rPr>
              <a:t> following surgery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19" y="0"/>
            <a:ext cx="8229600" cy="1143000"/>
          </a:xfrm>
        </p:spPr>
        <p:txBody>
          <a:bodyPr/>
          <a:lstStyle/>
          <a:p>
            <a:r>
              <a:rPr lang="en-US" dirty="0"/>
              <a:t>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ransition </a:t>
            </a:r>
            <a:r>
              <a:rPr lang="en-US" dirty="0"/>
              <a:t>period occurring 2-3 </a:t>
            </a:r>
            <a:r>
              <a:rPr lang="en-US" dirty="0" smtClean="0"/>
              <a:t>weeks before </a:t>
            </a:r>
            <a:r>
              <a:rPr lang="en-US" dirty="0"/>
              <a:t>and after </a:t>
            </a:r>
            <a:r>
              <a:rPr lang="en-US" dirty="0" smtClean="0"/>
              <a:t>calving</a:t>
            </a:r>
          </a:p>
          <a:p>
            <a:endParaRPr lang="en-US" dirty="0"/>
          </a:p>
        </p:txBody>
      </p:sp>
      <p:pic>
        <p:nvPicPr>
          <p:cNvPr id="12290" name="Picture 2" descr="D:\me\alimentary tract\pics\Figure2_13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2438400"/>
            <a:ext cx="8641078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/>
              <a:t>Retained fetal membranes, </a:t>
            </a:r>
            <a:r>
              <a:rPr lang="en-US" dirty="0" err="1"/>
              <a:t>metritis</a:t>
            </a:r>
            <a:r>
              <a:rPr lang="en-US" dirty="0"/>
              <a:t> </a:t>
            </a:r>
            <a:r>
              <a:rPr lang="en-US" dirty="0" smtClean="0"/>
              <a:t>and either </a:t>
            </a:r>
            <a:r>
              <a:rPr lang="en-US" dirty="0"/>
              <a:t>clinical or subclinical ketosis </a:t>
            </a:r>
            <a:r>
              <a:rPr lang="en-US" dirty="0" smtClean="0"/>
              <a:t>and </a:t>
            </a:r>
            <a:r>
              <a:rPr lang="en-US" dirty="0" err="1" smtClean="0"/>
              <a:t>hypocalcemia</a:t>
            </a:r>
            <a:r>
              <a:rPr lang="en-US" dirty="0" smtClean="0"/>
              <a:t> </a:t>
            </a:r>
            <a:r>
              <a:rPr lang="en-US" dirty="0"/>
              <a:t>are probable risk factors </a:t>
            </a:r>
            <a:r>
              <a:rPr lang="en-US" dirty="0" smtClean="0"/>
              <a:t>for LDA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Excessive amounts of </a:t>
            </a:r>
            <a:r>
              <a:rPr lang="en-US" dirty="0" smtClean="0"/>
              <a:t>concentrate, or </a:t>
            </a:r>
            <a:r>
              <a:rPr lang="en-US" dirty="0"/>
              <a:t>too rapid an increase in </a:t>
            </a:r>
            <a:r>
              <a:rPr lang="en-US" dirty="0" smtClean="0"/>
              <a:t>concentrate feeding </a:t>
            </a:r>
            <a:r>
              <a:rPr lang="en-US" dirty="0"/>
              <a:t>during the </a:t>
            </a:r>
            <a:r>
              <a:rPr lang="en-US" dirty="0" err="1"/>
              <a:t>peripartum</a:t>
            </a:r>
            <a:r>
              <a:rPr lang="en-US" dirty="0"/>
              <a:t> </a:t>
            </a:r>
            <a:r>
              <a:rPr lang="en-US" dirty="0" smtClean="0"/>
              <a:t>period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Prepartum</a:t>
            </a:r>
            <a:r>
              <a:rPr lang="en-US" dirty="0"/>
              <a:t> nutrition </a:t>
            </a:r>
            <a:r>
              <a:rPr lang="en-US" dirty="0" smtClean="0"/>
              <a:t>and 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Avoid a negative energy </a:t>
            </a:r>
            <a:r>
              <a:rPr lang="en-US" dirty="0" smtClean="0"/>
              <a:t>balance </a:t>
            </a:r>
            <a:r>
              <a:rPr lang="en-US" dirty="0" err="1" smtClean="0"/>
              <a:t>prepartum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Feed some concentrates prior </a:t>
            </a:r>
            <a:r>
              <a:rPr lang="en-US" dirty="0" smtClean="0"/>
              <a:t>to calving</a:t>
            </a:r>
          </a:p>
          <a:p>
            <a:endParaRPr lang="en-US" dirty="0"/>
          </a:p>
          <a:p>
            <a:r>
              <a:rPr lang="en-US" dirty="0"/>
              <a:t>Maximize dry matter intake in </a:t>
            </a:r>
            <a:r>
              <a:rPr lang="en-US" dirty="0" smtClean="0"/>
              <a:t>the immediate </a:t>
            </a:r>
            <a:r>
              <a:rPr lang="en-US" dirty="0"/>
              <a:t>postpartum </a:t>
            </a:r>
            <a:r>
              <a:rPr lang="en-US" dirty="0" smtClean="0"/>
              <a:t>period</a:t>
            </a:r>
          </a:p>
          <a:p>
            <a:endParaRPr lang="en-US" dirty="0"/>
          </a:p>
          <a:p>
            <a:r>
              <a:rPr lang="en-US" dirty="0"/>
              <a:t>Ensure palatable feed and </a:t>
            </a:r>
            <a:r>
              <a:rPr lang="en-US" dirty="0" smtClean="0"/>
              <a:t>water available </a:t>
            </a:r>
            <a:r>
              <a:rPr lang="en-US" dirty="0"/>
              <a:t>to </a:t>
            </a:r>
            <a:r>
              <a:rPr lang="en-US" dirty="0" err="1"/>
              <a:t>periparturient</a:t>
            </a:r>
            <a:r>
              <a:rPr lang="en-US" dirty="0"/>
              <a:t> </a:t>
            </a:r>
            <a:r>
              <a:rPr lang="en-US" dirty="0" smtClean="0"/>
              <a:t>cows</a:t>
            </a:r>
          </a:p>
          <a:p>
            <a:endParaRPr lang="en-US" dirty="0"/>
          </a:p>
          <a:p>
            <a:r>
              <a:rPr lang="en-US" dirty="0"/>
              <a:t>Energy density of </a:t>
            </a:r>
            <a:r>
              <a:rPr lang="en-US" dirty="0" err="1"/>
              <a:t>prepartum</a:t>
            </a:r>
            <a:r>
              <a:rPr lang="en-US" dirty="0"/>
              <a:t> </a:t>
            </a:r>
            <a:r>
              <a:rPr lang="en-US" dirty="0" smtClean="0"/>
              <a:t>diets should </a:t>
            </a:r>
            <a:r>
              <a:rPr lang="en-US" dirty="0"/>
              <a:t>not exceed 1.65 </a:t>
            </a:r>
            <a:r>
              <a:rPr lang="en-US" dirty="0" err="1"/>
              <a:t>Mcal</a:t>
            </a:r>
            <a:r>
              <a:rPr lang="en-US" dirty="0"/>
              <a:t> </a:t>
            </a:r>
            <a:r>
              <a:rPr lang="en-US" dirty="0" smtClean="0"/>
              <a:t>of NE/kg </a:t>
            </a:r>
            <a:r>
              <a:rPr lang="en-US" dirty="0"/>
              <a:t>of DM</a:t>
            </a:r>
          </a:p>
        </p:txBody>
      </p:sp>
    </p:spTree>
    <p:extLst>
      <p:ext uri="{BB962C8B-B14F-4D97-AF65-F5344CB8AC3E}">
        <p14:creationId xmlns:p14="http://schemas.microsoft.com/office/powerpoint/2010/main" val="26552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Multifactorial</a:t>
            </a:r>
          </a:p>
          <a:p>
            <a:endParaRPr lang="en-US" dirty="0" smtClean="0"/>
          </a:p>
          <a:p>
            <a:r>
              <a:rPr lang="en-US" dirty="0" smtClean="0"/>
              <a:t>Two  weeks </a:t>
            </a:r>
            <a:r>
              <a:rPr lang="en-US" dirty="0" err="1" smtClean="0"/>
              <a:t>prepartum</a:t>
            </a:r>
            <a:r>
              <a:rPr lang="en-US" dirty="0" smtClean="0"/>
              <a:t> </a:t>
            </a:r>
            <a:r>
              <a:rPr lang="en-US" dirty="0"/>
              <a:t>through 2-4 weeks </a:t>
            </a:r>
            <a:r>
              <a:rPr lang="en-US" dirty="0" smtClean="0"/>
              <a:t>postpartum</a:t>
            </a:r>
          </a:p>
          <a:p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levels </a:t>
            </a:r>
            <a:r>
              <a:rPr lang="en-US" dirty="0" smtClean="0"/>
              <a:t>of concentrate: decrease </a:t>
            </a:r>
            <a:r>
              <a:rPr lang="en-US" dirty="0"/>
              <a:t>in </a:t>
            </a:r>
            <a:r>
              <a:rPr lang="en-US" dirty="0" err="1"/>
              <a:t>abomasal</a:t>
            </a:r>
            <a:r>
              <a:rPr lang="en-US" dirty="0"/>
              <a:t> motility</a:t>
            </a:r>
          </a:p>
        </p:txBody>
      </p:sp>
    </p:spTree>
    <p:extLst>
      <p:ext uri="{BB962C8B-B14F-4D97-AF65-F5344CB8AC3E}">
        <p14:creationId xmlns:p14="http://schemas.microsoft.com/office/powerpoint/2010/main" val="3591458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56" y="34636"/>
            <a:ext cx="8229600" cy="1143000"/>
          </a:xfrm>
        </p:spPr>
        <p:txBody>
          <a:bodyPr/>
          <a:lstStyle/>
          <a:p>
            <a:r>
              <a:rPr lang="en-US" dirty="0"/>
              <a:t>Crude fiber intake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Adequate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intake of a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highfiber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diet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dairy cows during the </a:t>
            </a:r>
            <a:r>
              <a:rPr lang="en-US" dirty="0" smtClean="0">
                <a:solidFill>
                  <a:srgbClr val="C00000"/>
                </a:solidFill>
              </a:rPr>
              <a:t>'far-off‘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>
                <a:solidFill>
                  <a:srgbClr val="C00000"/>
                </a:solidFill>
              </a:rPr>
              <a:t>'close-up'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periods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least 17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%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fiber for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control and minimize the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subacute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ruminal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acidosis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 descr="D:\me\alimentary tract\pics\graph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13" y="2590800"/>
            <a:ext cx="7481341" cy="22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Monensin</a:t>
            </a:r>
            <a:r>
              <a:rPr lang="en-US" dirty="0"/>
              <a:t> in </a:t>
            </a:r>
            <a:r>
              <a:rPr lang="en-US" dirty="0" smtClean="0"/>
              <a:t>controlled-release capsule </a:t>
            </a:r>
            <a:r>
              <a:rPr lang="en-US" dirty="0" err="1"/>
              <a:t>prepartum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r>
              <a:rPr lang="en-US" dirty="0"/>
              <a:t>of subclinical </a:t>
            </a:r>
            <a:r>
              <a:rPr lang="en-US" dirty="0" smtClean="0"/>
              <a:t>ketosis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335 mg of </a:t>
            </a:r>
            <a:r>
              <a:rPr lang="en-US" dirty="0" err="1"/>
              <a:t>monensin</a:t>
            </a:r>
            <a:r>
              <a:rPr lang="en-US" dirty="0"/>
              <a:t> per day for 95 </a:t>
            </a:r>
            <a:r>
              <a:rPr lang="en-US" dirty="0" smtClean="0"/>
              <a:t>days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3 weeks before </a:t>
            </a:r>
            <a:r>
              <a:rPr lang="en-US" dirty="0" smtClean="0"/>
              <a:t>calving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9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452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5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95600"/>
            <a:ext cx="8229600" cy="1143000"/>
          </a:xfrm>
        </p:spPr>
        <p:txBody>
          <a:bodyPr/>
          <a:lstStyle/>
          <a:p>
            <a:r>
              <a:rPr lang="en-US" dirty="0"/>
              <a:t>EPIDEMIOLOGY</a:t>
            </a:r>
          </a:p>
        </p:txBody>
      </p:sp>
    </p:spTree>
    <p:extLst>
      <p:ext uri="{BB962C8B-B14F-4D97-AF65-F5344CB8AC3E}">
        <p14:creationId xmlns:p14="http://schemas.microsoft.com/office/powerpoint/2010/main" val="152475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Large, high-producing </a:t>
            </a:r>
            <a:r>
              <a:rPr lang="en-US" dirty="0"/>
              <a:t>adult dairy cows </a:t>
            </a:r>
            <a:r>
              <a:rPr lang="en-US" dirty="0" smtClean="0"/>
              <a:t>immediately after parturition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Six weeks following parturition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4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Dietary risk </a:t>
            </a:r>
            <a:r>
              <a:rPr lang="en-US" b="1" dirty="0" smtClean="0">
                <a:solidFill>
                  <a:srgbClr val="C00000"/>
                </a:solidFill>
              </a:rPr>
              <a:t>factors</a:t>
            </a:r>
          </a:p>
          <a:p>
            <a:r>
              <a:rPr lang="en-US" dirty="0"/>
              <a:t>High body </a:t>
            </a:r>
            <a:r>
              <a:rPr lang="en-US" dirty="0" smtClean="0"/>
              <a:t>condition scores</a:t>
            </a:r>
          </a:p>
          <a:p>
            <a:r>
              <a:rPr lang="en-US" dirty="0"/>
              <a:t>High-level grain </a:t>
            </a:r>
            <a:r>
              <a:rPr lang="en-US" dirty="0" smtClean="0"/>
              <a:t>feeding: increase </a:t>
            </a:r>
            <a:r>
              <a:rPr lang="en-US" dirty="0"/>
              <a:t>in the </a:t>
            </a:r>
            <a:r>
              <a:rPr lang="en-US" dirty="0" smtClean="0"/>
              <a:t>concentration of </a:t>
            </a:r>
            <a:r>
              <a:rPr lang="en-US" dirty="0"/>
              <a:t>volatile fatty acids</a:t>
            </a:r>
            <a:endParaRPr lang="en-US" dirty="0" smtClean="0"/>
          </a:p>
          <a:p>
            <a:r>
              <a:rPr lang="en-US" dirty="0" err="1" smtClean="0"/>
              <a:t>Prepartum</a:t>
            </a:r>
            <a:r>
              <a:rPr lang="en-US" dirty="0" smtClean="0"/>
              <a:t> </a:t>
            </a:r>
            <a:r>
              <a:rPr lang="en-US" dirty="0"/>
              <a:t>diets </a:t>
            </a:r>
            <a:r>
              <a:rPr lang="en-US" dirty="0" smtClean="0"/>
              <a:t>containing more </a:t>
            </a:r>
            <a:r>
              <a:rPr lang="en-US" dirty="0"/>
              <a:t>than 1 .65 </a:t>
            </a:r>
            <a:r>
              <a:rPr lang="en-US" dirty="0" err="1"/>
              <a:t>Mcal</a:t>
            </a:r>
            <a:r>
              <a:rPr lang="en-US" dirty="0"/>
              <a:t> of NE/kg of </a:t>
            </a:r>
            <a:r>
              <a:rPr lang="en-US" dirty="0" smtClean="0"/>
              <a:t>DM</a:t>
            </a:r>
            <a:endParaRPr lang="en-US" dirty="0"/>
          </a:p>
          <a:p>
            <a:r>
              <a:rPr lang="en-US" dirty="0" smtClean="0"/>
              <a:t>High genetic merit </a:t>
            </a:r>
          </a:p>
          <a:p>
            <a:r>
              <a:rPr lang="en-US" dirty="0" smtClean="0"/>
              <a:t>Low </a:t>
            </a:r>
            <a:r>
              <a:rPr lang="en-US" dirty="0"/>
              <a:t>parity were Significant </a:t>
            </a:r>
            <a:r>
              <a:rPr lang="en-US" dirty="0" smtClean="0"/>
              <a:t>risk factors</a:t>
            </a:r>
          </a:p>
          <a:p>
            <a:r>
              <a:rPr lang="en-US" dirty="0"/>
              <a:t>Ketosis</a:t>
            </a:r>
          </a:p>
        </p:txBody>
      </p:sp>
    </p:spTree>
    <p:extLst>
      <p:ext uri="{BB962C8B-B14F-4D97-AF65-F5344CB8AC3E}">
        <p14:creationId xmlns:p14="http://schemas.microsoft.com/office/powerpoint/2010/main" val="226857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Dietary crude fiber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feeding </a:t>
            </a:r>
            <a:r>
              <a:rPr lang="en-US" dirty="0"/>
              <a:t>rations high </a:t>
            </a:r>
            <a:r>
              <a:rPr lang="en-US" dirty="0" smtClean="0"/>
              <a:t>in carbohydrates</a:t>
            </a:r>
            <a:r>
              <a:rPr lang="en-US" dirty="0"/>
              <a:t>, </a:t>
            </a:r>
            <a:r>
              <a:rPr lang="en-US" dirty="0" smtClean="0"/>
              <a:t>                       inadequate </a:t>
            </a:r>
            <a:r>
              <a:rPr lang="en-US" dirty="0"/>
              <a:t>levels </a:t>
            </a:r>
            <a:r>
              <a:rPr lang="en-US" dirty="0" smtClean="0"/>
              <a:t>of roughage </a:t>
            </a:r>
            <a:r>
              <a:rPr lang="en-US" dirty="0"/>
              <a:t>and crude fiber levels </a:t>
            </a:r>
            <a:r>
              <a:rPr lang="en-US" dirty="0" smtClean="0"/>
              <a:t>below 17</a:t>
            </a:r>
            <a:r>
              <a:rPr lang="en-US" dirty="0"/>
              <a:t>% during the last few weeks of </a:t>
            </a:r>
            <a:r>
              <a:rPr lang="en-US" dirty="0" smtClean="0"/>
              <a:t>pregnancy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0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Animal </a:t>
            </a:r>
            <a:r>
              <a:rPr lang="en-US" b="1" dirty="0">
                <a:solidFill>
                  <a:srgbClr val="C00000"/>
                </a:solidFill>
              </a:rPr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Breed and age of cow: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Holstein-Friesian, Guernsey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Jersey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Greatest risk </a:t>
            </a:r>
            <a:r>
              <a:rPr lang="en-US" dirty="0"/>
              <a:t>at 4-7 years of </a:t>
            </a:r>
            <a:r>
              <a:rPr lang="en-US" dirty="0" smtClean="0"/>
              <a:t>age</a:t>
            </a:r>
          </a:p>
          <a:p>
            <a:endParaRPr lang="en-US" dirty="0" smtClean="0"/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D:\me\alimentary tract\pics\BREEDS\HOLSTEIN-FRISI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248991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e\alimentary tract\pics\BREEDS\Guerns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09009"/>
            <a:ext cx="2709695" cy="18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e\alimentary tract\pics\BREEDS\Jers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12" y="2740638"/>
            <a:ext cx="2860095" cy="191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32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947</Words>
  <Application>Microsoft Office PowerPoint</Application>
  <PresentationFormat>On-screen Show (4:3)</PresentationFormat>
  <Paragraphs>193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Case 7</vt:lpstr>
      <vt:lpstr>PowerPoint Presentation</vt:lpstr>
      <vt:lpstr>LEFT-SIDE DISPLACEMENT OF THE ABOMASUM (LDA)</vt:lpstr>
      <vt:lpstr>PowerPoint Presentation</vt:lpstr>
      <vt:lpstr>EPIDEMIOLOGY</vt:lpstr>
      <vt:lpstr>Occurrence</vt:lpstr>
      <vt:lpstr>Risk factors</vt:lpstr>
      <vt:lpstr>Dietary crude fiber</vt:lpstr>
      <vt:lpstr>Animal risk factors</vt:lpstr>
      <vt:lpstr>Season of the year</vt:lpstr>
      <vt:lpstr>Influence of weather</vt:lpstr>
      <vt:lpstr>Late pregnancy</vt:lpstr>
      <vt:lpstr>Concurrent diseases</vt:lpstr>
      <vt:lpstr>Pre-existing subclinical ketosis</vt:lpstr>
      <vt:lpstr>Hypocalcemia</vt:lpstr>
      <vt:lpstr>Metabolic predictors of LDA</vt:lpstr>
      <vt:lpstr>Economic importance</vt:lpstr>
      <vt:lpstr>PATHOGENESIS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FINDINGS</vt:lpstr>
      <vt:lpstr>General appearance and ketosis</vt:lpstr>
      <vt:lpstr>Status of reticulorumen an spontaneous abomasal sounds</vt:lpstr>
      <vt:lpstr>PowerPoint Presentation</vt:lpstr>
      <vt:lpstr>PowerPoint Presentation</vt:lpstr>
      <vt:lpstr>CLINICAL PATHOLOGY</vt:lpstr>
      <vt:lpstr>Hemogram</vt:lpstr>
      <vt:lpstr>Serum biochemistry</vt:lpstr>
      <vt:lpstr>Cowside tests of milk and urinary ketones</vt:lpstr>
      <vt:lpstr>Abomasocentesis</vt:lpstr>
      <vt:lpstr>DIFFERENTIAL DIAGNOSIS</vt:lpstr>
      <vt:lpstr>TREATMENT</vt:lpstr>
      <vt:lpstr>CONTROL</vt:lpstr>
      <vt:lpstr>PowerPoint Presentation</vt:lpstr>
      <vt:lpstr>Prepartum nutrition and management</vt:lpstr>
      <vt:lpstr>Crude fiber intake</vt:lpstr>
      <vt:lpstr>Monensin in controlled-release capsule prepartum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ZAHRA</dc:creator>
  <cp:lastModifiedBy>SADAF</cp:lastModifiedBy>
  <cp:revision>55</cp:revision>
  <dcterms:created xsi:type="dcterms:W3CDTF">2015-05-13T06:33:15Z</dcterms:created>
  <dcterms:modified xsi:type="dcterms:W3CDTF">2018-04-24T04:55:12Z</dcterms:modified>
</cp:coreProperties>
</file>